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1" r:id="rId2"/>
    <p:sldMasterId id="2147483733" r:id="rId3"/>
  </p:sldMasterIdLst>
  <p:notesMasterIdLst>
    <p:notesMasterId r:id="rId54"/>
  </p:notesMasterIdLst>
  <p:sldIdLst>
    <p:sldId id="256" r:id="rId4"/>
    <p:sldId id="305" r:id="rId5"/>
    <p:sldId id="327" r:id="rId6"/>
    <p:sldId id="328" r:id="rId7"/>
    <p:sldId id="321" r:id="rId8"/>
    <p:sldId id="322" r:id="rId9"/>
    <p:sldId id="329" r:id="rId10"/>
    <p:sldId id="330" r:id="rId11"/>
    <p:sldId id="323" r:id="rId12"/>
    <p:sldId id="259" r:id="rId13"/>
    <p:sldId id="298" r:id="rId14"/>
    <p:sldId id="262" r:id="rId15"/>
    <p:sldId id="299" r:id="rId16"/>
    <p:sldId id="263" r:id="rId17"/>
    <p:sldId id="264" r:id="rId18"/>
    <p:sldId id="265" r:id="rId19"/>
    <p:sldId id="300" r:id="rId20"/>
    <p:sldId id="331" r:id="rId21"/>
    <p:sldId id="332" r:id="rId22"/>
    <p:sldId id="333" r:id="rId23"/>
    <p:sldId id="266" r:id="rId24"/>
    <p:sldId id="267" r:id="rId25"/>
    <p:sldId id="268" r:id="rId26"/>
    <p:sldId id="269" r:id="rId27"/>
    <p:sldId id="270" r:id="rId28"/>
    <p:sldId id="301" r:id="rId29"/>
    <p:sldId id="272" r:id="rId30"/>
    <p:sldId id="306" r:id="rId31"/>
    <p:sldId id="273" r:id="rId32"/>
    <p:sldId id="291" r:id="rId33"/>
    <p:sldId id="274" r:id="rId34"/>
    <p:sldId id="275" r:id="rId35"/>
    <p:sldId id="307" r:id="rId36"/>
    <p:sldId id="276" r:id="rId37"/>
    <p:sldId id="304" r:id="rId38"/>
    <p:sldId id="277" r:id="rId39"/>
    <p:sldId id="326" r:id="rId40"/>
    <p:sldId id="324" r:id="rId41"/>
    <p:sldId id="325" r:id="rId42"/>
    <p:sldId id="292" r:id="rId43"/>
    <p:sldId id="278" r:id="rId44"/>
    <p:sldId id="293" r:id="rId45"/>
    <p:sldId id="294" r:id="rId46"/>
    <p:sldId id="279" r:id="rId47"/>
    <p:sldId id="295" r:id="rId48"/>
    <p:sldId id="297" r:id="rId49"/>
    <p:sldId id="296" r:id="rId50"/>
    <p:sldId id="280" r:id="rId51"/>
    <p:sldId id="281" r:id="rId52"/>
    <p:sldId id="290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3284" autoAdjust="0"/>
  </p:normalViewPr>
  <p:slideViewPr>
    <p:cSldViewPr snapToGrid="0">
      <p:cViewPr varScale="1">
        <p:scale>
          <a:sx n="70" d="100"/>
          <a:sy n="70" d="100"/>
        </p:scale>
        <p:origin x="6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4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9FA-1014-4B2F-B121-5C6103CA82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6C11-2A1A-4ECB-86D8-2B2F3786DD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51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6C11-2A1A-4ECB-86D8-2B2F3786DD1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37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6C11-2A1A-4ECB-86D8-2B2F3786DD15}" type="slidenum">
              <a:rPr lang="tr-TR" smtClean="0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7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72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3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53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3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809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68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5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84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9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95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8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323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58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95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40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10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72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83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15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46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98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5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396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55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370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564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86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35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65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9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6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7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4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C86BC3-FC66-4AB7-976A-CD77F2742B90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0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19.09.2024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19.09.2024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2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OM&#220;%20&#304;LH%201986-87%20%20Y&#305;l&#305;%20Mezunlar&#305;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31966" y="1371601"/>
            <a:ext cx="10563134" cy="2899954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YAZILI VE SÖZLÜ </a:t>
            </a:r>
            <a:br>
              <a:rPr lang="tr-TR" dirty="0" smtClean="0"/>
            </a:br>
            <a:r>
              <a:rPr lang="tr-TR" dirty="0" smtClean="0"/>
              <a:t>SINAVLAR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err="1" smtClean="0"/>
              <a:t>Prof.Dr</a:t>
            </a:r>
            <a:r>
              <a:rPr lang="tr-TR" sz="4000" dirty="0" smtClean="0"/>
              <a:t>. Mevlüt kaya                                  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24251" y="470263"/>
            <a:ext cx="309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</a:t>
            </a:r>
            <a:r>
              <a:rPr lang="tr-TR" sz="4000" smtClean="0"/>
              <a:t>ÜNİTE </a:t>
            </a:r>
            <a:r>
              <a:rPr lang="tr-TR" sz="4000" smtClean="0"/>
              <a:t>11: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313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047" y="587829"/>
            <a:ext cx="7346020" cy="58807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800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Yazılı Sınavlar</a:t>
            </a: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temel özelliklerinden biri soruların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açık uçlu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olmasıdır.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Sorular açık uçlu olduğundan öğrenciler sorulara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serbest olarak istedikleri gibi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kendi görüş ve düşüncelerini ifade edebilecek şekilde cevap verirler.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cevaplayıcı bağımsızlığı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vardır.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484970"/>
            <a:ext cx="4064000" cy="5706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093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047" y="1097279"/>
            <a:ext cx="7346020" cy="5371253"/>
          </a:xfrm>
        </p:spPr>
        <p:txBody>
          <a:bodyPr>
            <a:noAutofit/>
          </a:bodyPr>
          <a:lstStyle/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tr-TR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Yazılı </a:t>
            </a:r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Sınavlar</a:t>
            </a: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tr-TR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yoklamalarda, öğrenciler kendi düşünce ve fikirlerini serbest olarak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kendi kelimeleriyle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ifade edebilmektedir.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durum, her ne kadar yazılı yoklamalarda puanlama hatalarının artmasına sebep olsada,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kavrama, uygulama, analiz, sentez, değerlendirme gibi üst düzeyde zihinsel etkinlikleri ölçme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olanağı sağlayacağından önem taşımaktadır.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Yazılı Sınavlar İçin Verimli Ders Çalışma Yöntemleri"/>
          <p:cNvSpPr>
            <a:spLocks noChangeAspect="1" noChangeArrowheads="1"/>
          </p:cNvSpPr>
          <p:nvPr/>
        </p:nvSpPr>
        <p:spPr bwMode="auto">
          <a:xfrm>
            <a:off x="155575" y="-7620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azılı Sınavlar İçin Verimli Ders Çalışma Yöntemleri"/>
          <p:cNvSpPr>
            <a:spLocks noChangeAspect="1" noChangeArrowheads="1"/>
          </p:cNvSpPr>
          <p:nvPr/>
        </p:nvSpPr>
        <p:spPr bwMode="auto">
          <a:xfrm>
            <a:off x="307975" y="-6096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6" y="857794"/>
            <a:ext cx="3984171" cy="46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9467" y="220133"/>
            <a:ext cx="11430000" cy="634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Aşağıda cevabı uzun olan üç yazılı yoklama sorusu örneği verilmiştir. Bu soruların içeriği, dolayısıyla da cevabı çok daha geniş kapsamlıdır.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80481"/>
              </p:ext>
            </p:extLst>
          </p:nvPr>
        </p:nvGraphicFramePr>
        <p:xfrm>
          <a:off x="449428" y="2630634"/>
          <a:ext cx="11142133" cy="340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Örnek: </a:t>
                      </a:r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Kapsamı geniş yazılı yoklama soruları </a:t>
                      </a:r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1- Sınıf geçme ve ders geçme sistemlerini güncel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örnekler sunarak karşılaştırınız.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2- </a:t>
                      </a:r>
                      <a:r>
                        <a:rPr lang="tr-TR" sz="2800" dirty="0" err="1" smtClean="0">
                          <a:latin typeface="Calibri" pitchFamily="34" charset="0"/>
                          <a:cs typeface="Calibri" pitchFamily="34" charset="0"/>
                        </a:rPr>
                        <a:t>Bloom’un</a:t>
                      </a: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 tam öğrenme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modelini açıklayarak, eğitim sistemimize uygunluğunu tartışınız.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3. Sınavlarda </a:t>
                      </a:r>
                      <a:r>
                        <a:rPr lang="tr-TR" sz="2800" dirty="0" err="1" smtClean="0">
                          <a:latin typeface="Calibri" pitchFamily="34" charset="0"/>
                          <a:cs typeface="Calibri" pitchFamily="34" charset="0"/>
                        </a:rPr>
                        <a:t>Bloom’un</a:t>
                      </a: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 hedeflerin aşamalı sınıflamasına uygun sorular sorulmasının eğitim-</a:t>
                      </a:r>
                      <a:r>
                        <a:rPr lang="tr-TR" sz="2800" dirty="0" err="1" smtClean="0">
                          <a:latin typeface="Calibri" pitchFamily="34" charset="0"/>
                          <a:cs typeface="Calibri" pitchFamily="34" charset="0"/>
                        </a:rPr>
                        <a:t>öğtretim</a:t>
                      </a: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 açısından önemini  açıklayınız.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782" y="264499"/>
            <a:ext cx="10058400" cy="78536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YAZILI SINAVLAR</a:t>
            </a:r>
            <a:endParaRPr lang="tr-TR" b="1" dirty="0"/>
          </a:p>
        </p:txBody>
      </p:sp>
      <p:pic>
        <p:nvPicPr>
          <p:cNvPr id="4" name="Resim 3" descr="tablo, oyuncak, LEGO, gök içeren bir resim&#10;&#10;Çok yüksek güvenilirlikle oluşturulmuş açıklama">
            <a:extLst>
              <a:ext uri="{FF2B5EF4-FFF2-40B4-BE49-F238E27FC236}">
                <a16:creationId xmlns:a16="http://schemas.microsoft.com/office/drawing/2014/main" id="{5A3FB647-5F54-401F-A8B2-232CF85E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39" y="3912514"/>
            <a:ext cx="5345502" cy="294548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600" y="1337733"/>
            <a:ext cx="11379200" cy="5113867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tür soruların cevaplandırılması birkaç sayfalık yazım ve üst düzeyde bir zihinsel etkinlik gerektirmektedir.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 uygulama düzeyindeki bir yazılı sorusu, konuyla ilgili hem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bilgilere sahip olma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ve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konuyu kavrama gerekmekte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hem de bilinen ve kavranan davranışların yeni (ilk kez karşılaşılan) bir durumda ve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problemin çözümünde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kullanılması gerekmektedir. 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782" y="264499"/>
            <a:ext cx="10058400" cy="78536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YAZILI </a:t>
            </a:r>
            <a:r>
              <a:rPr lang="tr-TR" sz="3600" b="1" dirty="0"/>
              <a:t>SINAVLAR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600" y="1337733"/>
            <a:ext cx="11379200" cy="5113867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Anlaşılacağı üzere, bu tür sorular üst düzeyde zihinsel etkinlikleri (üst bilişsel becerileri)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ölçen yazılı yoklama soruları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karmaşık davranışları içerir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 Geniş kapsamlı yazılı yoklama soruları birden çok üst düzey bilişsel davranışları ölçer.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Geniş kapsamlı yazılı yoklama sorularının cevaplandırılması çok zaman alacağından sınavda yoklanabilecek konu sayısı az olur.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durum, sınavın kapsam geçerliliğini düşürür.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Öte yandan, yazılı yoklama sorusunun kapsamının geniş tutulması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puanlama hataları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nın artmasına da sebep olabilir. 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847" y="247565"/>
            <a:ext cx="10698819" cy="88696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YAZILI SINAVLARIN ÖZELLİKLERİ: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847" y="1376341"/>
            <a:ext cx="7142820" cy="526152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en önemli avantajı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karmaşık davranışları ölçmede oldukça uygun bir sınav türü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olmasıdır.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sınavlar, öğrencilerin problem çözme becerilerini, bilgilerini yeni karşılaşılan durumlara uygulayabilmelerini, öğrencilerin kendilerine özgü cevaplar verme ve kompozisyonlar üretilme becerilerini ölçme olanağı sağlamaktadır.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7" y="1642533"/>
            <a:ext cx="4347633" cy="499533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9187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1714" y="213699"/>
            <a:ext cx="10786533" cy="81923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YAZILI </a:t>
            </a:r>
            <a:r>
              <a:rPr lang="tr-TR" sz="3200" b="1" dirty="0"/>
              <a:t>SINAVLARIN </a:t>
            </a:r>
            <a:r>
              <a:rPr lang="tr-TR" sz="3200" b="1" dirty="0" smtClean="0"/>
              <a:t>ÖZELLİKLERİ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0267" y="1219200"/>
            <a:ext cx="7620000" cy="5198533"/>
          </a:xfrm>
        </p:spPr>
        <p:txBody>
          <a:bodyPr>
            <a:no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diğer olumlu bir özelliği de hazırlanmasının kolay olmasıdır.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sınavların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hazırlanmasının çok kolay olması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ndan dolayı öğretmenler tarafından tercih edilen bir sınav türüdür.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4" y="1363132"/>
            <a:ext cx="3908553" cy="491066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33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1714" y="213699"/>
            <a:ext cx="10786533" cy="81923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YAZILI </a:t>
            </a:r>
            <a:r>
              <a:rPr lang="tr-TR" sz="3200" b="1" dirty="0"/>
              <a:t>SINAVLARIN </a:t>
            </a:r>
            <a:r>
              <a:rPr lang="tr-TR" sz="3200" b="1" dirty="0" smtClean="0"/>
              <a:t>ÖZELLİKLERİ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61941" y="1219200"/>
            <a:ext cx="7208326" cy="5198533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büyük gruplara uygulanmasının kullanışlı veya ekonomik olmamaktadır.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Puanlama objektifliğinin genelde düşük olmasından dolayı yazılı yoklama sorularının güçlük derecelerini önceden kestirmek zordur.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sebeple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güvenilir ve geçerli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bir yazılı yoklama hazırlamak objektif testlere kıyasla daha zordur.  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3" y="1847382"/>
            <a:ext cx="4222385" cy="38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3510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YAZILI </a:t>
            </a:r>
            <a:r>
              <a:rPr lang="tr-TR" sz="3200" b="1" dirty="0" smtClean="0"/>
              <a:t>SINAVLARDA GÜVENİRLİK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1138" y="1135626"/>
            <a:ext cx="10787856" cy="50218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Soru sayısının az olması nedeniyle soru başına düşen puan biriminin yüksek olması.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Soruda ne istendiğinin tam anlaşılmaması ve sorunun belirsizlik taşıması.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3.Soru kağıtlarının dikkatsizce ve gelişigüzel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okuöa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nedeniyle puanları fazla hata karışması.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Yazılı sınavların objektif yöntemlerle puanlanamaması.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Soru güçlüklerinin sınavın amacına göre yeterince ayarlanamaması.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342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03510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YAZILI </a:t>
            </a:r>
            <a:r>
              <a:rPr lang="tr-TR" sz="3200" b="1" dirty="0" smtClean="0"/>
              <a:t>SINAVLARDA GEÇERLİK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1137" y="1135626"/>
            <a:ext cx="10994333" cy="5021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Sınavda az soru sorulduğu için kapsam geçerliğinin düşük olması.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Sorudan ne istendiği anlaşılmıyorsa, öğrenci sorulara bildiği ve anladığı gibi cevap verir. Bu da sorunun ölçmek istediği şeyi ölçememesine neden olur.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Yazılı sınavlarda ölçülmek istenen bilgi ve becerilere başka beceriler de karışabilir. Örneğin, okunaklı ve güzel yazabilmek, düşüncelerini iyi kompoze edebilmek, kısa ve kesin yazabilmek, çabuk yazabilmek (yazılı ifade yeteneği) gibi.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Yazılı sınavlar puanlayıcı yanlılığına müsaittir. Örneğin çeşitli nedenlerle bazı öğrencilere gereğinden fazla, bazı öğrencilere de gereğinden az puan takdir edilmesi gibi. (Sistematik - yanlılık hatası)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Ayrıca, güvenirliği düşüren etkenlerin hepsi aynı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zamanga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geçerliği de düşürür.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097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CEVAPLI YAZILI SINAVLAR</a:t>
            </a:r>
            <a:br>
              <a:rPr lang="tr-T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63" y="1679913"/>
            <a:ext cx="4841487" cy="391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9587" y="1679913"/>
            <a:ext cx="6041036" cy="4273212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SINAV TÜRLERİ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tr-TR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Yazılı Sınavlar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tr-T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Sözlü </a:t>
            </a:r>
            <a:r>
              <a:rPr lang="tr-T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Sınavlar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Kısa </a:t>
            </a: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Cevaplı Sınavlar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Doğru-Yanlış Sınavlar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kumimoji="0" lang="tr-TR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Çoktan </a:t>
            </a:r>
            <a:r>
              <a:rPr kumimoji="0" lang="tr-TR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Seçmeli Sınavlar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kumimoji="0" lang="tr-TR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Eşleştirmeli Sınavları</a:t>
            </a:r>
            <a:r>
              <a:rPr lang="tr-TR" sz="32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tr-TR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4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16465"/>
          </a:xfrm>
        </p:spPr>
        <p:txBody>
          <a:bodyPr>
            <a:normAutofit/>
          </a:bodyPr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yazılı </a:t>
            </a: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sınavların bazı 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8206" y="1649460"/>
            <a:ext cx="11793793" cy="4050792"/>
          </a:xfrm>
        </p:spPr>
        <p:txBody>
          <a:bodyPr>
            <a:normAutofit/>
          </a:bodyPr>
          <a:lstStyle/>
          <a:p>
            <a:pPr marL="0" indent="0"/>
            <a:r>
              <a:rPr lang="tr-TR" sz="2600" dirty="0" smtClean="0">
                <a:latin typeface="Arial" pitchFamily="34" charset="0"/>
                <a:cs typeface="Arial" pitchFamily="34" charset="0"/>
              </a:rPr>
              <a:t>1. Öğrencinin soruyu anlayıp cevaplarını organize etmesi </a:t>
            </a:r>
          </a:p>
          <a:p>
            <a:pPr marL="0" indent="0"/>
            <a:r>
              <a:rPr lang="tr-TR" sz="2600" dirty="0" smtClean="0">
                <a:latin typeface="Arial" pitchFamily="34" charset="0"/>
                <a:cs typeface="Arial" pitchFamily="34" charset="0"/>
              </a:rPr>
              <a:t>2. Yazılı soruların cevabını öğrencinin kendi kelimeleri ve el yazısıyla vermesi </a:t>
            </a:r>
          </a:p>
          <a:p>
            <a:pPr marL="0" indent="0"/>
            <a:r>
              <a:rPr lang="tr-TR" sz="2600" dirty="0" smtClean="0">
                <a:latin typeface="Arial" pitchFamily="34" charset="0"/>
                <a:cs typeface="Arial" pitchFamily="34" charset="0"/>
              </a:rPr>
              <a:t>3. Yazılı sınavlarda az sayıda soru sorulabilmesi </a:t>
            </a:r>
          </a:p>
          <a:p>
            <a:pPr marL="0" indent="0"/>
            <a:r>
              <a:rPr lang="tr-TR" sz="2600" dirty="0" smtClean="0">
                <a:latin typeface="Arial" pitchFamily="34" charset="0"/>
                <a:cs typeface="Arial" pitchFamily="34" charset="0"/>
              </a:rPr>
              <a:t>4. Yazılı sınavlarda cevapların farklı doğruluk derecelerinde olması</a:t>
            </a:r>
          </a:p>
          <a:p>
            <a:pPr marL="0" indent="0"/>
            <a:r>
              <a:rPr lang="tr-TR" sz="2600" dirty="0" smtClean="0">
                <a:latin typeface="Arial" pitchFamily="34" charset="0"/>
                <a:cs typeface="Arial" pitchFamily="34" charset="0"/>
              </a:rPr>
              <a:t>5. Yazılı sınav hazırlamanın kolay olması</a:t>
            </a:r>
          </a:p>
          <a:p>
            <a:pPr marL="0" indent="0"/>
            <a:r>
              <a:rPr lang="tr-TR" sz="2600" dirty="0" smtClean="0">
                <a:latin typeface="Arial" pitchFamily="34" charset="0"/>
                <a:cs typeface="Arial" pitchFamily="34" charset="0"/>
              </a:rPr>
              <a:t>6. Yazılı yoklamaların uygulanması ve puanlamasına yönelik zorlukların olması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984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4113" y="416898"/>
            <a:ext cx="11275099" cy="81923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tr-TR" sz="2800" b="1" cap="none" dirty="0" smtClean="0">
                <a:latin typeface="Arial" pitchFamily="34" charset="0"/>
                <a:cs typeface="Arial" pitchFamily="34" charset="0"/>
              </a:rPr>
              <a:t>Öğrencinin Soruyu Anlayıp Cevaplarını Organize Etmesi </a:t>
            </a:r>
            <a:endParaRPr lang="tr-TR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707" y="1858780"/>
            <a:ext cx="11189885" cy="5226847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Öğrencinin soruyu anlaması vereceği cevabı etkileyeceğinden,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soru çok net ve açık sorulmalı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Aksi durumda, öğrenciler soruda istenileni farklı yorumlarsa, bildikleri halde bazı istenilen cevapları verememiş olurlar ki; bu, öğrencilerin sınavdan alacakları puanların güvenilirliğini ve geçerliğini düşürür.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Öğrencilerin cevaplarını kendilerinin organize ederek vermeleri sonucu,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öğrencinin bir üretimi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 konusu olduğundan bu özellik bir avantajdır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536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00" y="446532"/>
            <a:ext cx="11366500" cy="7726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tr-TR" sz="2800" b="1" cap="none" dirty="0" smtClean="0">
                <a:latin typeface="Arial" pitchFamily="34" charset="0"/>
                <a:cs typeface="Arial" pitchFamily="34" charset="0"/>
              </a:rPr>
              <a:t>Yazılı Soruların Cevabını Öğrencinin Kendi Kelimeleri ve El Yazısıyla Vermesi </a:t>
            </a:r>
            <a:endParaRPr lang="tr-TR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240" y="1399499"/>
            <a:ext cx="7928339" cy="5308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yoklamada cevaplamayı yaparken öğrenciler kendi el yazılarını ve ifadelerini kullanırlar.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da,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yazılı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ifade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ve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dili kullanma yeteneğinin puanlamaya karışmasına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neden olabilmektedir.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Öğrencilerin yazma yeteneği ve el yazısının kalitesi ölçülmek istenen nitelikler değilken bunların puanlara yansıması,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puanlardaki hata miktarını artırır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Öğrencinin yazarak anlatmak istediğiyle bu yazılanlardan öğretmenin anladıkları arasında bir </a:t>
            </a:r>
            <a:r>
              <a:rPr lang="tr-TR" sz="2800" b="1" u="sng" dirty="0" smtClean="0">
                <a:latin typeface="Calibri" pitchFamily="34" charset="0"/>
                <a:cs typeface="Calibri" pitchFamily="34" charset="0"/>
              </a:rPr>
              <a:t>anlam birliğinin olmaması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puanlama hatalarına neden olur.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2" y="1676400"/>
            <a:ext cx="3426918" cy="4470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42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2448" y="192532"/>
            <a:ext cx="10845800" cy="7726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Yazılı Sınavlarda Az Sayıda Soru Sorulabilmesi </a:t>
            </a:r>
            <a:endParaRPr lang="tr-TR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2413" y="1289096"/>
            <a:ext cx="7832852" cy="506679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Genelde, yazılı yoklama sorularının cevapları uzundur.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sorularının cevaplandırılması çok zaman alır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nedenle, sınırlı olan sınav süresince öğrencilerin fazla soru cevaplamaları mümkün değildir.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Sınavı oluşturan davranışlar örnekleminin uygun olmaması yazılı yoklamaları etkisiz yapar.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 sınavın </a:t>
            </a:r>
            <a:r>
              <a:rPr lang="tr-TR" sz="2800" b="1" u="sng" dirty="0" smtClean="0">
                <a:latin typeface="Calibri" pitchFamily="34" charset="0"/>
                <a:cs typeface="Calibri" pitchFamily="34" charset="0"/>
              </a:rPr>
              <a:t>kapsam geçerliğinin düşük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olmasına sebep olur.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2" descr="Tarih Dersi Yazılı Sınavları - Yeni Müfredata Göre (2020-2021) | Ders: Tar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3328"/>
            <a:ext cx="3395209" cy="42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1979" y="274770"/>
            <a:ext cx="11420290" cy="8996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tr-TR" sz="2800" b="1" cap="none" dirty="0" smtClean="0">
                <a:latin typeface="Arial" pitchFamily="34" charset="0"/>
                <a:cs typeface="Arial" pitchFamily="34" charset="0"/>
              </a:rPr>
              <a:t>Yazılı Sınavlarda Cevapların Farklı Doğruluk Derecelerinde Olması</a:t>
            </a:r>
            <a:endParaRPr lang="tr-TR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51" y="1386114"/>
            <a:ext cx="11350752" cy="5344469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genelde, puanlama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hataları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çok olur.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Yani yazılı yoklamaların puanlamasında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sübjektiflik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söz konusudur.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puanlayıcıların puanlamadaki standartları farklı olabilir.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cevaplar çok faklı olabilmekte ve puanlayıcılar da farklı özelliklere bakabilmektedirler.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 bir yazılı yoklama sorusunu doğru cevaplamışsa bile, sadece öğretmenin istediği kavramlar istenilen sıra ve öneme göre vurgulanmadığı için bu sorudan tam puanı alamayabilir.  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nedenle ayrıntılı bir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cevap anahtarı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hazırlanmalıdır.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7048" y="701157"/>
            <a:ext cx="11401552" cy="8361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Yazılı Sınav Hazırlamanın Kolay Olması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7067" y="1422400"/>
            <a:ext cx="11401552" cy="5435600"/>
          </a:xfrm>
        </p:spPr>
        <p:txBody>
          <a:bodyPr>
            <a:norm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 sorularının hazırlanmasının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çok az zaman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alması, bu sınav türünü öğretmenler için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cazip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kılan etkenler biridir.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Sınav sorularının hazırlanması, bazı öğretmenlerin sınava başlamadan hemen önce ders kitabından veya öğrencilerin birinden alacakları defterden faydalanarak, o anda soruları sorabilecek kadar zahmetsiz ve az zaman alan bir iştir. </a:t>
            </a:r>
          </a:p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7029" y="599606"/>
            <a:ext cx="11401552" cy="117756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6. </a:t>
            </a:r>
            <a:r>
              <a:rPr lang="tr-T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Yazılı Yoklamaların Uygulanması ve Puanlamasına Yönelik Zorlukların Olması </a:t>
            </a:r>
            <a:endParaRPr lang="tr-TR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029" y="1672236"/>
            <a:ext cx="11401552" cy="4518702"/>
          </a:xfrm>
        </p:spPr>
        <p:txBody>
          <a:bodyPr>
            <a:normAutofit/>
          </a:bodyPr>
          <a:lstStyle/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Yazılı yoklamalarda genellikle bilgi düzeyinde sorular sorulmayacağından, öğrencilerin kopya çekmeleri cevabı kısa ve sadece bilgi düzeyindeki davranışları ölçen diğer bazı sınav türlerine göre biraz daha zordur. </a:t>
            </a:r>
          </a:p>
          <a:p>
            <a:endParaRPr lang="tr-TR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Sınav kağıtlarını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okumanın aşırı zaman almasına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rağmen, genelde puanlama hataları da çok fazla olur.  </a:t>
            </a:r>
            <a:endParaRPr lang="tr-TR" sz="2800" b="1" cap="all" dirty="0" smtClean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0978" y="923719"/>
            <a:ext cx="11058652" cy="798068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Arial" pitchFamily="34" charset="0"/>
                <a:cs typeface="Arial" pitchFamily="34" charset="0"/>
              </a:rPr>
              <a:t>YAZILI YOKLAMALARIN ETKİLİ OLDUĞU DURUMLAR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958" y="1901669"/>
            <a:ext cx="11058652" cy="3974475"/>
          </a:xfrm>
          <a:noFill/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1- Yazılı yoklamalar yazılı anlatım, yorumlama, uygulama, analiz ve sentez ve değerlendirme gibi üst düzey zihinsel becerilerin ölçülmesinde kullanılabilecek iyi bir tekniktir.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 objektif testlerle iyi bir şekilde ölçülemeyecek davranışları ölçmede kullanılmalıdır.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335" y="537564"/>
            <a:ext cx="11058652" cy="5092192"/>
          </a:xfrm>
          <a:noFill/>
        </p:spPr>
        <p:txBody>
          <a:bodyPr/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Genelde, yazılı yoklama soruları sorarken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kullanılması önerilen ifadeler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vardır.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Örneğin, aşağıdaki gibi ifadeleri kullanmakla, öğrencilere bilgilerini seçme, organize etme,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uygulama, analiz , sentez ve değerlendirme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olanağı sağlamış oluruz. </a:t>
            </a: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5265"/>
              </p:ext>
            </p:extLst>
          </p:nvPr>
        </p:nvGraphicFramePr>
        <p:xfrm>
          <a:off x="415335" y="2893102"/>
          <a:ext cx="11573692" cy="3679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535">
                <a:tc>
                  <a:txBody>
                    <a:bodyPr/>
                    <a:lstStyle/>
                    <a:p>
                      <a:endParaRPr lang="tr-T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«………….benzerlikleri karşılaştırınız.»</a:t>
                      </a:r>
                    </a:p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«…………..farklılıkları karşılaştırınız.» </a:t>
                      </a:r>
                    </a:p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 sebeplerini gösteriniz.»</a:t>
                      </a:r>
                    </a:p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</a:t>
                      </a:r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 zıt fikirleri tartışınız.»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«…………’ya orijinal örnekler veriniz»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«………..nasıl veya niçin olduğunu açıklayınız.» 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 analiz ediniz.»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«…………’ya önerilerde bulununuz.»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 yorumlayınız.»</a:t>
                      </a:r>
                      <a:endParaRPr lang="tr-T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5" y="4327906"/>
            <a:ext cx="172697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348" y="368808"/>
            <a:ext cx="11452352" cy="6285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 sorularında kullanımı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önerilmeyen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ifadeler de söz konusudur. </a:t>
            </a:r>
          </a:p>
          <a:p>
            <a:pPr marL="0" indent="0"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Örneğin, aşağıdaki gibi ifadeler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ezbere dayalı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yani bilgi-hatırlama gibi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çok alt düzeyde zihinsel etkinliklerin ölçülmesine yöneliktir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03425"/>
              </p:ext>
            </p:extLst>
          </p:nvPr>
        </p:nvGraphicFramePr>
        <p:xfrm>
          <a:off x="1345497" y="2578308"/>
          <a:ext cx="8128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6339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 smtClean="0"/>
                    </a:p>
                    <a:p>
                      <a:r>
                        <a:rPr lang="tr-TR" sz="2800" dirty="0" smtClean="0"/>
                        <a:t>«…………. nedir?»</a:t>
                      </a:r>
                    </a:p>
                    <a:p>
                      <a:r>
                        <a:rPr lang="tr-TR" sz="2800" dirty="0" smtClean="0"/>
                        <a:t>«………….</a:t>
                      </a:r>
                      <a:r>
                        <a:rPr lang="tr-TR" sz="2800" baseline="0" dirty="0" smtClean="0"/>
                        <a:t> kimdir?»</a:t>
                      </a:r>
                    </a:p>
                    <a:p>
                      <a:r>
                        <a:rPr lang="tr-TR" sz="2800" baseline="0" dirty="0" smtClean="0"/>
                        <a:t>«………….ne zaman?»</a:t>
                      </a:r>
                    </a:p>
                    <a:p>
                      <a:r>
                        <a:rPr lang="tr-TR" sz="2800" baseline="0" dirty="0" smtClean="0"/>
                        <a:t>«………….listeleyiniz.»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«………….sıralayınız.» gibi.</a:t>
                      </a:r>
                    </a:p>
                    <a:p>
                      <a:endParaRPr lang="tr-TR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6" y="3603020"/>
            <a:ext cx="1876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12070080" cy="1681315"/>
          </a:xfrm>
        </p:spPr>
        <p:txBody>
          <a:bodyPr>
            <a:normAutofit/>
          </a:bodyPr>
          <a:lstStyle/>
          <a:p>
            <a:pPr algn="ctr"/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CEVAPLI YAZILI SINAVLAR</a:t>
            </a:r>
            <a:b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/>
              <a:t>(</a:t>
            </a:r>
            <a:r>
              <a:rPr lang="tr-TR" sz="3600" cap="none" dirty="0" smtClean="0"/>
              <a:t>Klasik – Kompozisyon - </a:t>
            </a:r>
            <a:r>
              <a:rPr lang="tr-TR" sz="3600" cap="none" dirty="0" err="1" smtClean="0"/>
              <a:t>Essay</a:t>
            </a:r>
            <a:r>
              <a:rPr lang="tr-TR" sz="3600" b="1" dirty="0" smtClean="0"/>
              <a:t>)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8207" y="1681315"/>
            <a:ext cx="11671874" cy="483325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yoklama; öğrencilere birkaç soru yazdırıp veya yazılı olarak verilip bunlara belli bir sürede yazılı cevap istenmesi suretiyle yapılan bir sınav türüdür.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Bunun olası sebeplerinden bazıları;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(a) hazırlanmasının kolay olması.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(b) iyi bilinen bir sınav türü olması.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2" action="ppaction://hlinkfile"/>
              </a:rPr>
              <a:t>Örneğin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İlahiyat fakültelerinde 30-40 yıl önce yapılan sınavlar gibi.</a:t>
            </a: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(c) yazılı yoklamaya alternatif olarak geliştirilen diğer sınav türlerinin yeterince bilinmemesi veya fazla uzmanlık gerektirmemesi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348" y="368808"/>
            <a:ext cx="11452352" cy="6285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2- Sınav hazırlamak için az bir süre varsa ve öğrenci sayısı az ise yazılı sınavlar kullanılabilir.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endParaRPr lang="tr-TR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Yazılı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yoklamaların kullanımının uygun ve ekonomik olduğu diğer bir durum ise; </a:t>
            </a:r>
            <a:r>
              <a:rPr lang="tr-TR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sınıftaki öğrenci sayısının az olması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dır.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durumda, yazılı yoklamayı kullanmak zaman kazandırır.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endParaRPr lang="tr-TR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948" y="394208"/>
            <a:ext cx="11515852" cy="6019292"/>
          </a:xfrm>
        </p:spPr>
        <p:txBody>
          <a:bodyPr>
            <a:normAutofit fontScale="92500" lnSpcReduction="10000"/>
          </a:bodyPr>
          <a:lstStyle/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b="1" u="sng" dirty="0" smtClean="0">
                <a:latin typeface="Calibri" pitchFamily="34" charset="0"/>
                <a:cs typeface="Calibri" pitchFamily="34" charset="0"/>
              </a:rPr>
              <a:t>YAZILI YOKLAMARIN ETKİN KULLANIMI İÇİN ÖNERİLER: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1- Soru, öğrencilerin istenileni çok net olarak anlayabileceği şekilde yazılmalı.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2- Kapsam geçerliğinin yüksek olması sağlanmalı.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3- Sadece öğrenci düşüncelerini değil, doğru düşüncelerin istendiği vurgulanmalı.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4- Verilen sınav süresi uygun olmalı .</a:t>
            </a:r>
          </a:p>
          <a:p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3000" b="1" i="1" u="sng" dirty="0" smtClean="0">
                <a:latin typeface="Calibri" pitchFamily="34" charset="0"/>
                <a:cs typeface="Calibri" pitchFamily="34" charset="0"/>
              </a:rPr>
              <a:t>İyi bir yazılı sınav süresi: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Öğrencinin soruyu düşünmesi,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Cevabı nasıl organize edebileceğini tasarlayabilmesi,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Cevabı yazabilmesi ve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Cevabı kontrol edebilmesi için yeterli olmalıdır.  </a:t>
            </a:r>
            <a:endParaRPr lang="tr-TR" sz="3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271" y="854439"/>
            <a:ext cx="11465052" cy="5439140"/>
          </a:xfrm>
        </p:spPr>
        <p:txBody>
          <a:bodyPr>
            <a:normAutofit lnSpcReduction="10000"/>
          </a:bodyPr>
          <a:lstStyle/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6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YAZILI YOKLAMARIN ETKİN KULLANIMI İÇİN ÖNERİLER:</a:t>
            </a:r>
          </a:p>
          <a:p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5- Testin süresi sınırlı olduğundan,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hem yazılı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yoklama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hem de objektif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testler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birlikte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kullanılmamalıdır.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6- Her öğrencinin aynı veya eşdeğer soruları cevaplamaları sağlanmalı. </a:t>
            </a:r>
          </a:p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Seçmeli soru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bulundurulmamalıdır. 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 sorular yerine, sınırları belli olan sorular sorulmalı.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Örneğin, «Hz.Muhammed’in hayatını anlatınız.» genel sorusu yerine soru sınırlandırılabilir.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Cevaplar kısaltılarak daha fazla soru sormaya gayret edilmelidir.</a:t>
            </a:r>
          </a:p>
        </p:txBody>
      </p:sp>
    </p:spTree>
    <p:extLst>
      <p:ext uri="{BB962C8B-B14F-4D97-AF65-F5344CB8AC3E}">
        <p14:creationId xmlns:p14="http://schemas.microsoft.com/office/powerpoint/2010/main" val="18943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2448" y="254508"/>
            <a:ext cx="11465052" cy="615899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YAZILI </a:t>
            </a:r>
            <a:r>
              <a:rPr lang="tr-TR" sz="2800" b="1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YOKLAMALARIN </a:t>
            </a:r>
            <a:r>
              <a:rPr lang="tr-TR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ETKİN KULLANIMI İÇİN ÖNERİLER:</a:t>
            </a:r>
          </a:p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7- </a:t>
            </a:r>
            <a:r>
              <a:rPr lang="tr-TR" sz="3000" dirty="0" smtClean="0">
                <a:latin typeface="Calibri" pitchFamily="34" charset="0"/>
                <a:cs typeface="Calibri" pitchFamily="34" charset="0"/>
              </a:rPr>
              <a:t>Yazılı yoklamalar objektif yöntemlerle puanlanmalı. </a:t>
            </a:r>
          </a:p>
          <a:p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Puanlamanın objektif bir şekilde yapılabilmesi için;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(a) Detaylı olarak ölçülecek niteliklerin neler olduğuna karar verilmeli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(b) Ayrıntılı bir cevap anahtarı geliştirilmeli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(c) Kağıtlar soru bazında okunmalı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(d) Kağıtlar mümkün olduğunca aynı tutumla okunmalı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(e) İmkan varsa farklı puanlayıcılar kullanılmalı (Cevap anahtarı kullanarak)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(f) Ölçülmesi amaçlanmayan etkenlerin (değişkenlerin) puanlamayı etkilememesine dikkat edilmeli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975" y="160338"/>
            <a:ext cx="11503152" cy="5917692"/>
          </a:xfrm>
        </p:spPr>
        <p:txBody>
          <a:bodyPr/>
          <a:lstStyle/>
          <a:p>
            <a:r>
              <a:rPr lang="tr-TR" sz="3200" b="1" dirty="0" smtClean="0">
                <a:latin typeface="Calibri" pitchFamily="34" charset="0"/>
                <a:cs typeface="Calibri" pitchFamily="34" charset="0"/>
              </a:rPr>
              <a:t>Yazılı yoklamaların daha etkili bir şekilde kullanımı için sunulan öneriler şunlardır:</a:t>
            </a:r>
          </a:p>
          <a:p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05167"/>
              </p:ext>
            </p:extLst>
          </p:nvPr>
        </p:nvGraphicFramePr>
        <p:xfrm>
          <a:off x="155575" y="1289714"/>
          <a:ext cx="11851546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0363" indent="-360363"/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1- Yazılı</a:t>
                      </a:r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 yoklamaları yazılı anlatım, yorumlama, uygulama, analiz ve sentez becerilerinin ölçülmesinde kullanınız.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2- Sınav hazırlamak için</a:t>
                      </a:r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 sınava az bir süre olduğunda tercih ediniz.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3- Sınıftaki öğrenci sayısı az olduğunda tercih ediniz.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4- Soruyu öğrencilerin,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istenileni çok net olarak anlayabileceği şekilde yazınız.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/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5- Öğrencilere bilgilerini seçme,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organize etme ve uygulama olanağı sağlayacak türden sorular sorunuz.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363" indent="-360363"/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6- Yazılı yoklama sorularını,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dersin hedef davranışlarını (içeriği) temsil gücü yüksek olacak şekilde hazırlayınız.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7-  Sınav kağıtlarını objektif bir şekilde puanlamaya özen gösteriniz.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8- Konuyu bilen bir öğrencinin,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soruları cevaplaması için yeterli sınav süresi veriniz.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indent="-269875"/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9- Her öğrencinin aynı veya eşdeğer soruları cevaplamalarını sağlayınız. Çok soru verip aralarında seçme olanağı sunmayınız.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AutoShape 2" descr="Kış Dönemi Geçici Öğreticiler Sınavdan Geç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SINAVLAR</a:t>
            </a:r>
            <a:endParaRPr lang="tr-TR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6" y="2083633"/>
            <a:ext cx="7158975" cy="37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45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5948" y="179832"/>
            <a:ext cx="10058400" cy="937768"/>
          </a:xfrm>
        </p:spPr>
        <p:txBody>
          <a:bodyPr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SINAVLAR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948" y="1633928"/>
            <a:ext cx="7312152" cy="491927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Sınavın sözlü olarak yapılmasıdır.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Genellikle, sorular ve cevaplar sözlü olarak söylenir.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 Sözlü sınavlar bazen çok kalabalık gruplarla ilgili uygulamalarda soruların yazılı olarak verilip cevabın sözlü olarak alınması şeklinde de uygulanabilir.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 Sözlü sınavlar sınıfta diğer öğrencilerin önünde olabileceği gibi bir sınav jürisinin huzurunda da olabilir.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1702216"/>
            <a:ext cx="3873500" cy="457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1176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521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Sözlü Sınavların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2255573" y="2276872"/>
            <a:ext cx="1536171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8592277" y="213285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5388" y="4075633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09553" y="4075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413" y="50131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48061" y="5013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47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92245"/>
              </p:ext>
            </p:extLst>
          </p:nvPr>
        </p:nvGraphicFramePr>
        <p:xfrm>
          <a:off x="215561" y="838200"/>
          <a:ext cx="11668126" cy="644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6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SÖZLÜ SINAVLARIN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ÜSTÜN YÖNLERİ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Sözlü ifade yetenek ve becerisini ölçmek için</a:t>
                      </a: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en uygun tekniktir.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Bazı ders içeriklerini sözlü sınav ile daha iyi ölçebilir. Örneğin Türkçe, yabancı dil, müzik ve Kuran dersleri gibi.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Ayrıca, meslekte sözlü iletişim yetenek ve becerilerinin gerekli olduğu işlere eleman seçiminde sözlü sınav önem taşır.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 sayısı çok az olduğunda, öğrencilerin bilgi düzeyleri daha detaylı olarak belirlenebilir.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Soru anlaşılmadığında ek sorular sorulabilir ve gerekli açıklamalar yapılabilir.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Öğrencilerin genellikle kopya çekme ihtimalleri yazılı sınavlarda zayıftır. </a:t>
                      </a:r>
                      <a:endParaRPr lang="tr-TR" sz="28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7" y="3202755"/>
            <a:ext cx="1681254" cy="113846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40936" y="201609"/>
            <a:ext cx="1161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prstClr val="black"/>
                </a:solidFill>
              </a:rPr>
              <a:t>SÖZLÜ </a:t>
            </a:r>
            <a:r>
              <a:rPr lang="tr-TR" sz="2800" b="1" dirty="0" smtClean="0">
                <a:solidFill>
                  <a:prstClr val="black"/>
                </a:solidFill>
              </a:rPr>
              <a:t>SINAVLARIN ÜSTÜN  YÖNLERİ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179479"/>
              </p:ext>
            </p:extLst>
          </p:nvPr>
        </p:nvGraphicFramePr>
        <p:xfrm>
          <a:off x="300896" y="1169233"/>
          <a:ext cx="11668126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9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SÖZLÜ SINAVLARIN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ZAYIF YÖNLERİ</a:t>
                      </a:r>
                      <a:endParaRPr kumimoji="0" lang="tr-T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Sözlü sınavlarda öğrencilerin sözlü ifade yetenek</a:t>
                      </a: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ve </a:t>
                      </a:r>
                      <a:r>
                        <a:rPr lang="tr-TR" sz="2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becerileri puanlamaya karışabilir.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Kalabalık sınıflarda uygulanması çok zaman alır.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Sınıf ortamında yapıldığında, öğrencilere farklı sorular sormak gerektiği için çok sayıda soru hazırlamak gerekir. 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Puanlama objektifliği genelde düşüktür. Puanlama genel izlenimlerle yapılır.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Öğrencinin sorunun cevabını düşünme  ve tasarlama zamanı kısadır.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Öğrencilerin kişilik özellikleri (içine kapanıklık, utangaçlık, heyecanlı ve telaşlı olma gibi özellikleri) sınav performanslarını </a:t>
                      </a: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çok ciddi bir şekilde etkiler. 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endParaRPr lang="tr-TR" sz="28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8" y="3352018"/>
            <a:ext cx="1537562" cy="13880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69298" y="298688"/>
            <a:ext cx="10458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prstClr val="black"/>
                </a:solidFill>
              </a:rPr>
              <a:t>SÖZLÜ SINAVLARIN </a:t>
            </a:r>
            <a:r>
              <a:rPr lang="tr-TR" sz="2800" b="1" dirty="0" smtClean="0">
                <a:solidFill>
                  <a:prstClr val="black"/>
                </a:solidFill>
              </a:rPr>
              <a:t>ZAYIF </a:t>
            </a:r>
            <a:r>
              <a:rPr lang="tr-TR" sz="2800" b="1" dirty="0">
                <a:solidFill>
                  <a:prstClr val="black"/>
                </a:solidFill>
              </a:rPr>
              <a:t>YÖNLERİ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365125"/>
            <a:ext cx="10811933" cy="90487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YAZILI SINAVLAR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867" y="1305532"/>
            <a:ext cx="10811933" cy="371617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Yazılı yoklamalar aşağıda belirtilen davranışları ölçmede oldukça uygun bir sınavdır.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1- Problemleri formüle etmek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2- Fikirleri organize ve kompoze etmek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3- Fikirleri yorumlamak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4- Bilgileri değişik durumlara uygulamak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5- Orijinal görüş veya ürünler ortaya koymak, sentez yapmak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9449" y="5234678"/>
            <a:ext cx="10658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Örneğin; Ölçme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 değerlendirme arasındaki temel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farkları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örneklerle açıklayınız. </a:t>
            </a:r>
          </a:p>
        </p:txBody>
      </p:sp>
    </p:spTree>
    <p:extLst>
      <p:ext uri="{BB962C8B-B14F-4D97-AF65-F5344CB8AC3E}">
        <p14:creationId xmlns:p14="http://schemas.microsoft.com/office/powerpoint/2010/main" val="15901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5810" y="449655"/>
            <a:ext cx="5500216" cy="937768"/>
          </a:xfrm>
        </p:spPr>
        <p:txBody>
          <a:bodyPr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SINAVLAR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948" y="1117600"/>
            <a:ext cx="6789370" cy="5435600"/>
          </a:xfrm>
        </p:spPr>
        <p:txBody>
          <a:bodyPr>
            <a:norm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Öğrencilere faklı sorular sorulması zorunluluğu, soruların güçlük derecelerinin farklı olma sorununu karşımıza çıkarır.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Farklı sorulara verilen cevaplarla öğrencilerin öğrenme düzeylerini güvenilir ve geçerli bir şekilde karşılaştırmak hemen hemen imkansızdır.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0" y="1667968"/>
            <a:ext cx="4557714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848" y="192532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848" y="1270508"/>
            <a:ext cx="10969752" cy="500329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1- Sözlü sınavlarda öğrencinin sözlü ifade yeteneği, konuşmanın etkililiği gibi etkenler puana karışır: </a:t>
            </a:r>
          </a:p>
          <a:p>
            <a:endParaRPr lang="tr-TR" sz="2800" b="1" u="sng" dirty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ifade becerisini ölçmeyi tasarlamadığımız halde, öğrencilerin sözlü ifade becerileri puanlara karışabilir.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İstenmedik değişkenlerin puanlara karışması puanların geçerliğini ve güvenirliğini düşürür. </a:t>
            </a:r>
          </a:p>
        </p:txBody>
      </p:sp>
    </p:spTree>
    <p:extLst>
      <p:ext uri="{BB962C8B-B14F-4D97-AF65-F5344CB8AC3E}">
        <p14:creationId xmlns:p14="http://schemas.microsoft.com/office/powerpoint/2010/main" val="32288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036" y="1322760"/>
            <a:ext cx="10969752" cy="5003292"/>
          </a:xfrm>
        </p:spPr>
        <p:txBody>
          <a:bodyPr>
            <a:normAutofit/>
          </a:bodyPr>
          <a:lstStyle/>
          <a:p>
            <a:endParaRPr lang="tr-TR" sz="2400" b="1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2- Öğrenci-Öğretmen arasında sınavın niteliklerini etkileyebilecek devamlı bir karşılıklı etkileşim vardır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Öğretmenin öğrenciye yaklaşımı, öğrencinin sınav performansını önemli ölçüde etkilemektedir.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Öğretmenin jest ve mimikleri, başını onaylamıyormuş gibi sağa sola sallaması öğrencinin gerilmesine neden olur.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76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848" y="1270508"/>
            <a:ext cx="10969752" cy="5003292"/>
          </a:xfrm>
        </p:spPr>
        <p:txBody>
          <a:bodyPr>
            <a:normAutofit/>
          </a:bodyPr>
          <a:lstStyle/>
          <a:p>
            <a:endParaRPr lang="tr-T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Uygulama çok zaman alır: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sınavların bireysel olarak yapılmasından ve soru sormanın, cevaplamanın çok zaman almasından dolayı sınav uygulaması çok zaman alır.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7" y="4405313"/>
            <a:ext cx="38163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76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9587" y="1424066"/>
            <a:ext cx="10762938" cy="5078334"/>
          </a:xfrm>
        </p:spPr>
        <p:txBody>
          <a:bodyPr>
            <a:normAutofit/>
          </a:bodyPr>
          <a:lstStyle/>
          <a:p>
            <a:endParaRPr lang="tr-TR" sz="2600" b="1" dirty="0" smtClean="0"/>
          </a:p>
          <a:p>
            <a:r>
              <a:rPr lang="tr-TR" sz="2800" b="1" dirty="0" smtClean="0"/>
              <a:t>4- Farklı soruları bulma ve sorma zorunluluğu vardır: </a:t>
            </a:r>
          </a:p>
          <a:p>
            <a:endParaRPr lang="tr-TR" sz="2800" b="1" u="sng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 genellikle sınıf huzurunda yapıldığından, öğrencilere faklı sorular sormak gerekir.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sınavlarda, bir öğrenciye sorulan soru, diğer bir öğrenci için kopya olmamalıdır.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Her öğrenci için farklı soru hazırlamak da zaman alacağından, sınavın kullanışlılığını düşürür.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520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109" y="1183898"/>
            <a:ext cx="11617452" cy="4947079"/>
          </a:xfrm>
        </p:spPr>
        <p:txBody>
          <a:bodyPr>
            <a:normAutofit/>
          </a:bodyPr>
          <a:lstStyle/>
          <a:p>
            <a:endParaRPr lang="tr-TR" sz="2600" b="1" u="sng" dirty="0" smtClean="0"/>
          </a:p>
          <a:p>
            <a:r>
              <a:rPr lang="tr-TR" sz="2800" b="1" dirty="0" smtClean="0"/>
              <a:t>5- Puanlama genel izlenimle yapıldığı için objektifliği düşürür: </a:t>
            </a:r>
          </a:p>
          <a:p>
            <a:endParaRPr lang="tr-TR" sz="2800" b="1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sınavlarda öğretmen puanlamayı yaparken öğrencinin verdiği cevapları hatırlayıp, öğrencinin verdiği cevapları alt öğelere ayırıp puanlamaktan çok genel izlenimine göre bir puan verir.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durumda, öğretmen sınavı yapan jüri üyeleri çok dikkatli olmalıdır.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Çok önemli olan sözlü sınavlarda, sınav sürecinin video ile kaydedilmesi objektifliği artırabilir.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0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118" y="1716049"/>
            <a:ext cx="11617452" cy="5141951"/>
          </a:xfrm>
        </p:spPr>
        <p:txBody>
          <a:bodyPr>
            <a:normAutofit/>
          </a:bodyPr>
          <a:lstStyle/>
          <a:p>
            <a:endParaRPr lang="tr-TR" sz="2800" b="1" u="sng" dirty="0" smtClean="0"/>
          </a:p>
          <a:p>
            <a:r>
              <a:rPr lang="tr-TR" sz="2800" b="1" dirty="0" smtClean="0"/>
              <a:t>6- Öğrencinin kişilik özellikleri puanı etkiler: </a:t>
            </a:r>
          </a:p>
          <a:p>
            <a:endParaRPr lang="tr-TR" sz="2800" b="1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sınavlarda içine kapanık ya da aşırı heyecanlı,  telaşlı ve panik yapan öğrenciler soruların cevaplarını bilseler bile cevap veremeyebilirler.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0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4439" y="1228868"/>
            <a:ext cx="10448146" cy="5096981"/>
          </a:xfrm>
        </p:spPr>
        <p:txBody>
          <a:bodyPr>
            <a:normAutofit/>
          </a:bodyPr>
          <a:lstStyle/>
          <a:p>
            <a:endParaRPr lang="tr-TR" sz="2600" b="1" u="sng" dirty="0" smtClean="0"/>
          </a:p>
          <a:p>
            <a:r>
              <a:rPr lang="tr-TR" sz="2600" b="1" dirty="0" smtClean="0"/>
              <a:t>7- Kopya çekilmesini önlemede etkilidir: </a:t>
            </a:r>
          </a:p>
          <a:p>
            <a:endParaRPr lang="tr-TR" sz="2600" b="1" u="sng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yoklamalarda öğrencilerin kopya çekmeleri genelde mümkün değildir.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 sözlü sınavlarda elde edilen puanların güvenirliğini ve geçerliğini olumlu etkiler.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0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4000" y="332232"/>
            <a:ext cx="10683748" cy="1140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SÖZLÜ SINAVLARIN ETKİLİ OLDUĞU BAZI DURUMLAR: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64208"/>
            <a:ext cx="11379200" cy="4761992"/>
          </a:xfrm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Türkçe ve İngilizce gibi derslerde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sözlü ifade becerisi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ölçülmek istenirse, bu derslerde kullanılabilecek en uygun sınav türü sözlü yoklamadır. 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Yine konun özelliği sözlü yoklamaya uygun olan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müzik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Kuran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dersleri için de en iyi ölçme ve değerlendirme yöntemidir.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Okul öncesi ve ilköğretimin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ilk yıllarında öğrenciler yazı dilinde yeterli gelişmeyi sağlayamadığından, bu öğrencilere sınav türü olarak sözlü sınav uygulanması söz konusudur.   </a:t>
            </a:r>
          </a:p>
          <a:p>
            <a:pPr lvl="0">
              <a:spcAft>
                <a:spcPts val="1200"/>
              </a:spcAft>
              <a:defRPr/>
            </a:pPr>
            <a:r>
              <a:rPr lang="tr-T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Dil </a:t>
            </a:r>
            <a:r>
              <a:rPr lang="tr-TR" sz="28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tr-TR" sz="28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letişim </a:t>
            </a:r>
            <a:r>
              <a:rPr lang="tr-TR" sz="28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becerilerini ölçmede sözlü  sınavlar daha uygundur.</a:t>
            </a:r>
            <a:endParaRPr lang="tr-TR" sz="2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0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148" y="256032"/>
            <a:ext cx="11490452" cy="11536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SÖZLÜ SINAVLARIN UYGULANMASINA YÖNELİK </a:t>
            </a:r>
            <a:br>
              <a:rPr lang="tr-TR" sz="2800" b="1" dirty="0" smtClean="0"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BAZI ÖNERİLER: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061" y="1472367"/>
            <a:ext cx="11239500" cy="5013234"/>
          </a:xfrm>
        </p:spPr>
        <p:txBody>
          <a:bodyPr>
            <a:normAutofit/>
          </a:bodyPr>
          <a:lstStyle/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1-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Sorular önceden hazırlanmalı 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ve cevabı fazla uzun olmamalıdır. 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2-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Sorular açık ve anlaşılır 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olmalıdır. 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3- Önceden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puanlama anahtarı 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hazırlanmalıdır. 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4- Öğrenciye sınav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kurallarının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 neler olacağı söylenmelidir.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5- Öğretmen soru sormadan önce öğrenciyi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rahatlatmalıdır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Öğretmende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empati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becerisinin gelişmiş olması gerekir.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Sınıftaki öğrencinin de psikolojik bakımdan bazı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sorunları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olabilir.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nedenle öğretmen mutlaka öğrencinin sınav anındaki psikolojik durumunu anlayabilmeli ve öğrenciyi rahatlatarak sınava hazırlayabilmelidir. 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521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Uzun Cevaplı Yazılı Sınavların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2255573" y="2276872"/>
            <a:ext cx="1536171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8592277" y="213285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5388" y="4075633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09553" y="4075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413" y="50131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48061" y="5013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7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094" y="2221992"/>
            <a:ext cx="10058400" cy="16093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TEŞEKKÜRLER</a:t>
            </a:r>
            <a:endParaRPr lang="tr-TR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779246"/>
              </p:ext>
            </p:extLst>
          </p:nvPr>
        </p:nvGraphicFramePr>
        <p:xfrm>
          <a:off x="563172" y="1244183"/>
          <a:ext cx="11379200" cy="4669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9436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YAZILI YOKLAMALARIN </a:t>
                      </a:r>
                    </a:p>
                    <a:p>
                      <a:pPr algn="ctr"/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ÜSTÜN YÖNLERİ</a:t>
                      </a:r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Karmaşık ve üst düzeydeki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davranışları ölçmede etkilidir.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Öğrencilerin doğru cevabı sadece şans yoluyla bulma ihtimalleri hemen hemen yoktur.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Soruların hazırlanması kolaydır ve çok az zaman alır.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Öğrencilerin kopya çekme ihtimalleri daha azdır.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Öğrencilerin yazılı ifade yeteneklerinin gelişmesine katkı sağlar.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1" y="2616200"/>
            <a:ext cx="2209800" cy="14351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64498" y="454410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black"/>
                </a:solidFill>
              </a:rPr>
              <a:t>YAZILI </a:t>
            </a:r>
            <a:r>
              <a:rPr lang="tr-TR" sz="2000" b="1" dirty="0" smtClean="0">
                <a:solidFill>
                  <a:prstClr val="black"/>
                </a:solidFill>
              </a:rPr>
              <a:t>YOKLAMALARIN ÜSTÜN  VE ZAYIF YÖNLERİ</a:t>
            </a:r>
            <a:endParaRPr lang="tr-T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929"/>
            <a:ext cx="4075032" cy="62353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563" y="253929"/>
            <a:ext cx="4115876" cy="623536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31" y="253929"/>
            <a:ext cx="3799531" cy="62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5" y="513314"/>
            <a:ext cx="3289842" cy="540591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28" y="1675499"/>
            <a:ext cx="4424516" cy="35881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5" y="513313"/>
            <a:ext cx="3647212" cy="54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7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653671"/>
              </p:ext>
            </p:extLst>
          </p:nvPr>
        </p:nvGraphicFramePr>
        <p:xfrm>
          <a:off x="355238" y="929390"/>
          <a:ext cx="11379200" cy="4811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1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YAZILI YOKLAMALARIN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ZAYIF YÖNLERİ</a:t>
                      </a:r>
                      <a:endParaRPr kumimoji="0" lang="tr-T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Sorulan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bir soruda öğrenciden beklenen zihinsel etkinliklerin net bir şekilde ortaya konulamaması güvenirliği olumsuz etkiler.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Sınav kağıtlarını okumak çok zaman alır.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Puanlama hataları çok olur. Hem öğrenciden hem de öğretmenden kaynaklanabilecek birçok hata kaynağı söz konusudur.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Kapsam geçerliği yüksek bir yazılı yoklama sınavı hazırlamak zordur.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4" y="2319655"/>
            <a:ext cx="1876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1622</TotalTime>
  <Words>2652</Words>
  <Application>Microsoft Office PowerPoint</Application>
  <PresentationFormat>Geniş ekran</PresentationFormat>
  <Paragraphs>304</Paragraphs>
  <Slides>50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50</vt:i4>
      </vt:variant>
    </vt:vector>
  </HeadingPairs>
  <TitlesOfParts>
    <vt:vector size="61" baseType="lpstr">
      <vt:lpstr>Arial</vt:lpstr>
      <vt:lpstr>Calibri</vt:lpstr>
      <vt:lpstr>Georgia</vt:lpstr>
      <vt:lpstr>Rockwell</vt:lpstr>
      <vt:lpstr>Rockwell Condensed</vt:lpstr>
      <vt:lpstr>Times New Roman</vt:lpstr>
      <vt:lpstr>Trebuchet MS</vt:lpstr>
      <vt:lpstr>Wingdings</vt:lpstr>
      <vt:lpstr>Wood Type Yazı Tipi</vt:lpstr>
      <vt:lpstr>Hava Akımı</vt:lpstr>
      <vt:lpstr>2_Wood Type Yazı Tipi</vt:lpstr>
      <vt:lpstr> YAZILI VE SÖZLÜ  SINAVLAR  Prof.Dr. Mevlüt kaya                                   </vt:lpstr>
      <vt:lpstr>UZUN CEVAPLI YAZILI SINAVLAR </vt:lpstr>
      <vt:lpstr>UZUN CEVAPLI YAZILI SINAVLAR (Klasik – Kompozisyon - Essay)</vt:lpstr>
      <vt:lpstr>YAZILI SINAVLAR</vt:lpstr>
      <vt:lpstr>Uzun Cevaplı Yazılı Sınavların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YAZILI SINAVLAR</vt:lpstr>
      <vt:lpstr>YAZILI SINAVLAR</vt:lpstr>
      <vt:lpstr>YAZILI SINAVLARIN ÖZELLİKLERİ:</vt:lpstr>
      <vt:lpstr>YAZILI SINAVLARIN ÖZELLİKLERİ </vt:lpstr>
      <vt:lpstr>YAZILI SINAVLARIN ÖZELLİKLERİ </vt:lpstr>
      <vt:lpstr>YAZILI SINAVLARDA GÜVENİRLİK</vt:lpstr>
      <vt:lpstr>YAZILI SINAVLARDA GEÇERLİK</vt:lpstr>
      <vt:lpstr>yazılı sınavların bazı özellikleri</vt:lpstr>
      <vt:lpstr>1. Öğrencinin Soruyu Anlayıp Cevaplarını Organize Etmesi </vt:lpstr>
      <vt:lpstr>2. Yazılı Soruların Cevabını Öğrencinin Kendi Kelimeleri ve El Yazısıyla Vermesi </vt:lpstr>
      <vt:lpstr>3. Yazılı Sınavlarda Az Sayıda Soru Sorulabilmesi </vt:lpstr>
      <vt:lpstr>4. Yazılı Sınavlarda Cevapların Farklı Doğruluk Derecelerinde Olması</vt:lpstr>
      <vt:lpstr>5. Yazılı Sınav Hazırlamanın Kolay Olması</vt:lpstr>
      <vt:lpstr>6. Yazılı Yoklamaların Uygulanması ve Puanlamasına Yönelik Zorlukların Olması </vt:lpstr>
      <vt:lpstr>YAZILI YOKLAMALARIN ETKİLİ OLDUĞU DURUMLAR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SÖZLÜ SINAVLAR</vt:lpstr>
      <vt:lpstr>SÖZLÜ SINAVLAR</vt:lpstr>
      <vt:lpstr>Sözlü Sınavların</vt:lpstr>
      <vt:lpstr>PowerPoint Sunusu</vt:lpstr>
      <vt:lpstr>PowerPoint Sunusu</vt:lpstr>
      <vt:lpstr>SÖZLÜ SINAVLAR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ETKİLİ OLDUĞU BAZI DURUMLAR:</vt:lpstr>
      <vt:lpstr>SÖZLÜ SINAVLARIN UYGULANMASINA YÖNELİK  BAZI ÖNERİLER: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 VE SÖZLÜ  Y</dc:title>
  <dc:creator>Lenovo</dc:creator>
  <cp:lastModifiedBy>TOSHİBA</cp:lastModifiedBy>
  <cp:revision>126</cp:revision>
  <dcterms:created xsi:type="dcterms:W3CDTF">2019-11-25T18:57:36Z</dcterms:created>
  <dcterms:modified xsi:type="dcterms:W3CDTF">2024-09-19T07:30:01Z</dcterms:modified>
</cp:coreProperties>
</file>